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91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7010400" cy="92964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D0A26E9C-9250-4FBD-B300-DDAB47BAE212}">
          <p14:sldIdLst>
            <p14:sldId id="256"/>
            <p14:sldId id="257"/>
            <p14:sldId id="280"/>
            <p14:sldId id="281"/>
            <p14:sldId id="258"/>
            <p14:sldId id="259"/>
            <p14:sldId id="260"/>
            <p14:sldId id="261"/>
          </p14:sldIdLst>
        </p14:section>
        <p14:section name="Sekcija bez naslova" id="{5C3327FB-1FBB-45AF-B148-50EE79F2F6D2}">
          <p14:sldIdLst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91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ija Jakovljević" initials="I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87106-EB4F-4531-AB5E-4CBDA92A2CE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BBE4C637-9969-4B08-B94E-7FB259E42922}">
      <dgm:prSet phldrT="[Tekst]"/>
      <dgm:spPr/>
      <dgm:t>
        <a:bodyPr/>
        <a:lstStyle/>
        <a:p>
          <a:r>
            <a:rPr lang="hr-HR" b="1" dirty="0" smtClean="0">
              <a:solidFill>
                <a:srgbClr val="FF0000"/>
              </a:solidFill>
            </a:rPr>
            <a:t>RIJEČKA METROPOLIJA</a:t>
          </a:r>
          <a:endParaRPr lang="hr-HR" b="1" dirty="0">
            <a:solidFill>
              <a:srgbClr val="FF0000"/>
            </a:solidFill>
          </a:endParaRPr>
        </a:p>
      </dgm:t>
    </dgm:pt>
    <dgm:pt modelId="{6E7747BF-837C-4DD3-9979-24C0DE6F30BC}" type="parTrans" cxnId="{346940EB-B25B-44F0-866B-45FF9013C4F8}">
      <dgm:prSet/>
      <dgm:spPr/>
      <dgm:t>
        <a:bodyPr/>
        <a:lstStyle/>
        <a:p>
          <a:endParaRPr lang="hr-HR"/>
        </a:p>
      </dgm:t>
    </dgm:pt>
    <dgm:pt modelId="{ACDA285B-E02F-477F-809E-059CE6CAC180}" type="sibTrans" cxnId="{346940EB-B25B-44F0-866B-45FF9013C4F8}">
      <dgm:prSet/>
      <dgm:spPr/>
      <dgm:t>
        <a:bodyPr/>
        <a:lstStyle/>
        <a:p>
          <a:endParaRPr lang="hr-HR"/>
        </a:p>
      </dgm:t>
    </dgm:pt>
    <dgm:pt modelId="{FD137B05-3412-4ACD-AE58-84F2799EB787}">
      <dgm:prSet phldrT="[Tekst]"/>
      <dgm:spPr/>
      <dgm:t>
        <a:bodyPr/>
        <a:lstStyle/>
        <a:p>
          <a:r>
            <a:rPr lang="hr-HR" dirty="0" smtClean="0"/>
            <a:t>RIJEČKO – SENJSKA BISKUPIJA </a:t>
          </a:r>
          <a:endParaRPr lang="hr-HR" dirty="0"/>
        </a:p>
      </dgm:t>
    </dgm:pt>
    <dgm:pt modelId="{655341DD-049B-4AED-AB15-2ACE6DC4B726}" type="parTrans" cxnId="{2410133E-A856-41E8-84B0-BBC980C54115}">
      <dgm:prSet/>
      <dgm:spPr/>
      <dgm:t>
        <a:bodyPr/>
        <a:lstStyle/>
        <a:p>
          <a:endParaRPr lang="hr-HR"/>
        </a:p>
      </dgm:t>
    </dgm:pt>
    <dgm:pt modelId="{F10F3BDC-59CD-4316-BA88-21AB5A5B0299}" type="sibTrans" cxnId="{2410133E-A856-41E8-84B0-BBC980C54115}">
      <dgm:prSet/>
      <dgm:spPr/>
      <dgm:t>
        <a:bodyPr/>
        <a:lstStyle/>
        <a:p>
          <a:endParaRPr lang="hr-HR"/>
        </a:p>
      </dgm:t>
    </dgm:pt>
    <dgm:pt modelId="{4E537C58-1814-4059-A13F-3A2975809EA8}">
      <dgm:prSet phldrT="[Tekst]"/>
      <dgm:spPr/>
      <dgm:t>
        <a:bodyPr/>
        <a:lstStyle/>
        <a:p>
          <a:r>
            <a:rPr lang="hr-HR" dirty="0" smtClean="0"/>
            <a:t>POREČKA I PUSLKA BISKUPIJA </a:t>
          </a:r>
          <a:endParaRPr lang="hr-HR" dirty="0"/>
        </a:p>
      </dgm:t>
    </dgm:pt>
    <dgm:pt modelId="{8B59B1E0-14D8-412F-9B74-257700675D9E}" type="parTrans" cxnId="{033191A9-C3BB-433A-AE4B-DA61D20B4643}">
      <dgm:prSet/>
      <dgm:spPr/>
      <dgm:t>
        <a:bodyPr/>
        <a:lstStyle/>
        <a:p>
          <a:endParaRPr lang="hr-HR"/>
        </a:p>
      </dgm:t>
    </dgm:pt>
    <dgm:pt modelId="{8BAEE55C-FC2E-4AD8-94EA-E4569991FEF5}" type="sibTrans" cxnId="{033191A9-C3BB-433A-AE4B-DA61D20B4643}">
      <dgm:prSet/>
      <dgm:spPr/>
      <dgm:t>
        <a:bodyPr/>
        <a:lstStyle/>
        <a:p>
          <a:endParaRPr lang="hr-HR"/>
        </a:p>
      </dgm:t>
    </dgm:pt>
    <dgm:pt modelId="{0D0ABEEE-243A-49F9-BB95-E3BD162D23A1}">
      <dgm:prSet/>
      <dgm:spPr/>
      <dgm:t>
        <a:bodyPr/>
        <a:lstStyle/>
        <a:p>
          <a:r>
            <a:rPr lang="hr-HR" dirty="0" smtClean="0"/>
            <a:t>KRČKA BISKUPIJA</a:t>
          </a:r>
          <a:endParaRPr lang="hr-HR" dirty="0"/>
        </a:p>
      </dgm:t>
    </dgm:pt>
    <dgm:pt modelId="{1AE03746-2F18-463D-AE98-05AF5DD467CA}" type="parTrans" cxnId="{769C3871-AEF4-4401-9E78-97F471355371}">
      <dgm:prSet/>
      <dgm:spPr/>
      <dgm:t>
        <a:bodyPr/>
        <a:lstStyle/>
        <a:p>
          <a:endParaRPr lang="hr-HR"/>
        </a:p>
      </dgm:t>
    </dgm:pt>
    <dgm:pt modelId="{23CD20CC-10F0-4ED8-92A7-1B38FCFF8182}" type="sibTrans" cxnId="{769C3871-AEF4-4401-9E78-97F471355371}">
      <dgm:prSet/>
      <dgm:spPr/>
      <dgm:t>
        <a:bodyPr/>
        <a:lstStyle/>
        <a:p>
          <a:endParaRPr lang="hr-HR"/>
        </a:p>
      </dgm:t>
    </dgm:pt>
    <dgm:pt modelId="{93E4FE26-983A-4ED5-B7A7-FF87767C49A2}" type="pres">
      <dgm:prSet presAssocID="{09987106-EB4F-4531-AB5E-4CBDA92A2C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FBB5202-5471-4991-B3F5-2835F5FD11AD}" type="pres">
      <dgm:prSet presAssocID="{BBE4C637-9969-4B08-B94E-7FB259E42922}" presName="hierRoot1" presStyleCnt="0"/>
      <dgm:spPr/>
    </dgm:pt>
    <dgm:pt modelId="{4CC37954-1438-4661-B830-F6A3F292912B}" type="pres">
      <dgm:prSet presAssocID="{BBE4C637-9969-4B08-B94E-7FB259E42922}" presName="composite" presStyleCnt="0"/>
      <dgm:spPr/>
    </dgm:pt>
    <dgm:pt modelId="{773D8367-CFCD-4A3D-98BB-555D0F96E5A6}" type="pres">
      <dgm:prSet presAssocID="{BBE4C637-9969-4B08-B94E-7FB259E42922}" presName="background" presStyleLbl="node0" presStyleIdx="0" presStyleCnt="1"/>
      <dgm:spPr/>
    </dgm:pt>
    <dgm:pt modelId="{25CEE321-B21E-431F-AFF6-3742108253E4}" type="pres">
      <dgm:prSet presAssocID="{BBE4C637-9969-4B08-B94E-7FB259E42922}" presName="text" presStyleLbl="fgAcc0" presStyleIdx="0" presStyleCnt="1" custLinFactNeighborX="-1730" custLinFactNeighborY="-624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6F1DF61-5402-4814-B386-8F8A760BDEE6}" type="pres">
      <dgm:prSet presAssocID="{BBE4C637-9969-4B08-B94E-7FB259E42922}" presName="hierChild2" presStyleCnt="0"/>
      <dgm:spPr/>
    </dgm:pt>
    <dgm:pt modelId="{98F846FF-74B7-4062-87D8-1CA8628835D5}" type="pres">
      <dgm:prSet presAssocID="{655341DD-049B-4AED-AB15-2ACE6DC4B726}" presName="Name10" presStyleLbl="parChTrans1D2" presStyleIdx="0" presStyleCnt="3"/>
      <dgm:spPr/>
      <dgm:t>
        <a:bodyPr/>
        <a:lstStyle/>
        <a:p>
          <a:endParaRPr lang="hr-HR"/>
        </a:p>
      </dgm:t>
    </dgm:pt>
    <dgm:pt modelId="{73F37974-E602-4373-A173-3849418EA0D0}" type="pres">
      <dgm:prSet presAssocID="{FD137B05-3412-4ACD-AE58-84F2799EB787}" presName="hierRoot2" presStyleCnt="0"/>
      <dgm:spPr/>
    </dgm:pt>
    <dgm:pt modelId="{FDCB235A-2993-42F5-829F-16C5EE36B6B7}" type="pres">
      <dgm:prSet presAssocID="{FD137B05-3412-4ACD-AE58-84F2799EB787}" presName="composite2" presStyleCnt="0"/>
      <dgm:spPr/>
    </dgm:pt>
    <dgm:pt modelId="{AE73AB2C-4112-4571-9C61-8C616E8F61CD}" type="pres">
      <dgm:prSet presAssocID="{FD137B05-3412-4ACD-AE58-84F2799EB787}" presName="background2" presStyleLbl="node2" presStyleIdx="0" presStyleCnt="3"/>
      <dgm:spPr>
        <a:prstGeom prst="rect">
          <a:avLst/>
        </a:prstGeom>
      </dgm:spPr>
    </dgm:pt>
    <dgm:pt modelId="{AFEE037A-411D-4680-83C8-277F66AECE01}" type="pres">
      <dgm:prSet presAssocID="{FD137B05-3412-4ACD-AE58-84F2799EB78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D72A4D7-7A6D-4C65-9638-566C5F84E7A7}" type="pres">
      <dgm:prSet presAssocID="{FD137B05-3412-4ACD-AE58-84F2799EB787}" presName="hierChild3" presStyleCnt="0"/>
      <dgm:spPr/>
    </dgm:pt>
    <dgm:pt modelId="{24E7E808-4FF3-433C-BCA2-1C9F10315616}" type="pres">
      <dgm:prSet presAssocID="{1AE03746-2F18-463D-AE98-05AF5DD467CA}" presName="Name10" presStyleLbl="parChTrans1D2" presStyleIdx="1" presStyleCnt="3"/>
      <dgm:spPr/>
      <dgm:t>
        <a:bodyPr/>
        <a:lstStyle/>
        <a:p>
          <a:endParaRPr lang="hr-HR"/>
        </a:p>
      </dgm:t>
    </dgm:pt>
    <dgm:pt modelId="{3DC1EBCA-C7DA-4CDA-8589-7EA6C326E30B}" type="pres">
      <dgm:prSet presAssocID="{0D0ABEEE-243A-49F9-BB95-E3BD162D23A1}" presName="hierRoot2" presStyleCnt="0"/>
      <dgm:spPr/>
    </dgm:pt>
    <dgm:pt modelId="{93EF754B-5D1F-429A-A9EA-620C9798F24E}" type="pres">
      <dgm:prSet presAssocID="{0D0ABEEE-243A-49F9-BB95-E3BD162D23A1}" presName="composite2" presStyleCnt="0"/>
      <dgm:spPr/>
    </dgm:pt>
    <dgm:pt modelId="{ED2DCBA0-0D70-4D51-9A99-0A8FAD612C56}" type="pres">
      <dgm:prSet presAssocID="{0D0ABEEE-243A-49F9-BB95-E3BD162D23A1}" presName="background2" presStyleLbl="node2" presStyleIdx="1" presStyleCnt="3"/>
      <dgm:spPr/>
    </dgm:pt>
    <dgm:pt modelId="{8D29D2B1-8019-455D-85F0-EC9C86F04882}" type="pres">
      <dgm:prSet presAssocID="{0D0ABEEE-243A-49F9-BB95-E3BD162D23A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E4E2449-88B7-447C-8B22-A54EB2D9E546}" type="pres">
      <dgm:prSet presAssocID="{0D0ABEEE-243A-49F9-BB95-E3BD162D23A1}" presName="hierChild3" presStyleCnt="0"/>
      <dgm:spPr/>
    </dgm:pt>
    <dgm:pt modelId="{961E483F-CEA5-440D-A6DD-A2C1036105A5}" type="pres">
      <dgm:prSet presAssocID="{8B59B1E0-14D8-412F-9B74-257700675D9E}" presName="Name10" presStyleLbl="parChTrans1D2" presStyleIdx="2" presStyleCnt="3"/>
      <dgm:spPr/>
      <dgm:t>
        <a:bodyPr/>
        <a:lstStyle/>
        <a:p>
          <a:endParaRPr lang="hr-HR"/>
        </a:p>
      </dgm:t>
    </dgm:pt>
    <dgm:pt modelId="{D6E5CF28-79C9-4259-98E9-E3D63BABFBE7}" type="pres">
      <dgm:prSet presAssocID="{4E537C58-1814-4059-A13F-3A2975809EA8}" presName="hierRoot2" presStyleCnt="0"/>
      <dgm:spPr/>
    </dgm:pt>
    <dgm:pt modelId="{B0DBA6DD-D6D3-470B-8AA5-FB663DFFE8CF}" type="pres">
      <dgm:prSet presAssocID="{4E537C58-1814-4059-A13F-3A2975809EA8}" presName="composite2" presStyleCnt="0"/>
      <dgm:spPr/>
    </dgm:pt>
    <dgm:pt modelId="{A7E3958A-A0CE-46A4-A3D9-924E4BFB5A7A}" type="pres">
      <dgm:prSet presAssocID="{4E537C58-1814-4059-A13F-3A2975809EA8}" presName="background2" presStyleLbl="node2" presStyleIdx="2" presStyleCnt="3"/>
      <dgm:spPr/>
    </dgm:pt>
    <dgm:pt modelId="{E7F7A42E-A41A-4DE6-B6C2-49E04AAA39F0}" type="pres">
      <dgm:prSet presAssocID="{4E537C58-1814-4059-A13F-3A2975809EA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D1C949C-E727-4A52-9E24-45744102ACC9}" type="pres">
      <dgm:prSet presAssocID="{4E537C58-1814-4059-A13F-3A2975809EA8}" presName="hierChild3" presStyleCnt="0"/>
      <dgm:spPr/>
    </dgm:pt>
  </dgm:ptLst>
  <dgm:cxnLst>
    <dgm:cxn modelId="{033191A9-C3BB-433A-AE4B-DA61D20B4643}" srcId="{BBE4C637-9969-4B08-B94E-7FB259E42922}" destId="{4E537C58-1814-4059-A13F-3A2975809EA8}" srcOrd="2" destOrd="0" parTransId="{8B59B1E0-14D8-412F-9B74-257700675D9E}" sibTransId="{8BAEE55C-FC2E-4AD8-94EA-E4569991FEF5}"/>
    <dgm:cxn modelId="{183783F6-4CA4-410B-AA3E-1E8F8E6FFFA5}" type="presOf" srcId="{655341DD-049B-4AED-AB15-2ACE6DC4B726}" destId="{98F846FF-74B7-4062-87D8-1CA8628835D5}" srcOrd="0" destOrd="0" presId="urn:microsoft.com/office/officeart/2005/8/layout/hierarchy1"/>
    <dgm:cxn modelId="{E02094FE-7272-40AE-B0ED-FA165DE37E0B}" type="presOf" srcId="{8B59B1E0-14D8-412F-9B74-257700675D9E}" destId="{961E483F-CEA5-440D-A6DD-A2C1036105A5}" srcOrd="0" destOrd="0" presId="urn:microsoft.com/office/officeart/2005/8/layout/hierarchy1"/>
    <dgm:cxn modelId="{2410133E-A856-41E8-84B0-BBC980C54115}" srcId="{BBE4C637-9969-4B08-B94E-7FB259E42922}" destId="{FD137B05-3412-4ACD-AE58-84F2799EB787}" srcOrd="0" destOrd="0" parTransId="{655341DD-049B-4AED-AB15-2ACE6DC4B726}" sibTransId="{F10F3BDC-59CD-4316-BA88-21AB5A5B0299}"/>
    <dgm:cxn modelId="{450CDFEA-26E6-4186-93DD-6AB4CB87929A}" type="presOf" srcId="{09987106-EB4F-4531-AB5E-4CBDA92A2CE1}" destId="{93E4FE26-983A-4ED5-B7A7-FF87767C49A2}" srcOrd="0" destOrd="0" presId="urn:microsoft.com/office/officeart/2005/8/layout/hierarchy1"/>
    <dgm:cxn modelId="{70337227-0095-4134-8A37-03C9A282ACF4}" type="presOf" srcId="{4E537C58-1814-4059-A13F-3A2975809EA8}" destId="{E7F7A42E-A41A-4DE6-B6C2-49E04AAA39F0}" srcOrd="0" destOrd="0" presId="urn:microsoft.com/office/officeart/2005/8/layout/hierarchy1"/>
    <dgm:cxn modelId="{5DCA55AD-2C07-4A82-81BE-E7A395BCB004}" type="presOf" srcId="{1AE03746-2F18-463D-AE98-05AF5DD467CA}" destId="{24E7E808-4FF3-433C-BCA2-1C9F10315616}" srcOrd="0" destOrd="0" presId="urn:microsoft.com/office/officeart/2005/8/layout/hierarchy1"/>
    <dgm:cxn modelId="{769C3871-AEF4-4401-9E78-97F471355371}" srcId="{BBE4C637-9969-4B08-B94E-7FB259E42922}" destId="{0D0ABEEE-243A-49F9-BB95-E3BD162D23A1}" srcOrd="1" destOrd="0" parTransId="{1AE03746-2F18-463D-AE98-05AF5DD467CA}" sibTransId="{23CD20CC-10F0-4ED8-92A7-1B38FCFF8182}"/>
    <dgm:cxn modelId="{346940EB-B25B-44F0-866B-45FF9013C4F8}" srcId="{09987106-EB4F-4531-AB5E-4CBDA92A2CE1}" destId="{BBE4C637-9969-4B08-B94E-7FB259E42922}" srcOrd="0" destOrd="0" parTransId="{6E7747BF-837C-4DD3-9979-24C0DE6F30BC}" sibTransId="{ACDA285B-E02F-477F-809E-059CE6CAC180}"/>
    <dgm:cxn modelId="{1C668720-1CEA-4F9C-BCA2-AE840908A6AF}" type="presOf" srcId="{FD137B05-3412-4ACD-AE58-84F2799EB787}" destId="{AFEE037A-411D-4680-83C8-277F66AECE01}" srcOrd="0" destOrd="0" presId="urn:microsoft.com/office/officeart/2005/8/layout/hierarchy1"/>
    <dgm:cxn modelId="{5DD04A8B-9D1C-4E63-BB5B-804F2CE17F12}" type="presOf" srcId="{0D0ABEEE-243A-49F9-BB95-E3BD162D23A1}" destId="{8D29D2B1-8019-455D-85F0-EC9C86F04882}" srcOrd="0" destOrd="0" presId="urn:microsoft.com/office/officeart/2005/8/layout/hierarchy1"/>
    <dgm:cxn modelId="{0C749F4A-3F2F-48EC-9562-A5C20B9AFE7E}" type="presOf" srcId="{BBE4C637-9969-4B08-B94E-7FB259E42922}" destId="{25CEE321-B21E-431F-AFF6-3742108253E4}" srcOrd="0" destOrd="0" presId="urn:microsoft.com/office/officeart/2005/8/layout/hierarchy1"/>
    <dgm:cxn modelId="{77502A78-6101-4CCB-B38A-6CB92246265B}" type="presParOf" srcId="{93E4FE26-983A-4ED5-B7A7-FF87767C49A2}" destId="{8FBB5202-5471-4991-B3F5-2835F5FD11AD}" srcOrd="0" destOrd="0" presId="urn:microsoft.com/office/officeart/2005/8/layout/hierarchy1"/>
    <dgm:cxn modelId="{7C43EAE9-650B-4BDB-B6F4-4B6B574475BF}" type="presParOf" srcId="{8FBB5202-5471-4991-B3F5-2835F5FD11AD}" destId="{4CC37954-1438-4661-B830-F6A3F292912B}" srcOrd="0" destOrd="0" presId="urn:microsoft.com/office/officeart/2005/8/layout/hierarchy1"/>
    <dgm:cxn modelId="{10EBD4B7-840E-40B2-8A8C-FABFDFD185EB}" type="presParOf" srcId="{4CC37954-1438-4661-B830-F6A3F292912B}" destId="{773D8367-CFCD-4A3D-98BB-555D0F96E5A6}" srcOrd="0" destOrd="0" presId="urn:microsoft.com/office/officeart/2005/8/layout/hierarchy1"/>
    <dgm:cxn modelId="{418C3EC1-93B2-4FC8-BC1B-D94B555DC03B}" type="presParOf" srcId="{4CC37954-1438-4661-B830-F6A3F292912B}" destId="{25CEE321-B21E-431F-AFF6-3742108253E4}" srcOrd="1" destOrd="0" presId="urn:microsoft.com/office/officeart/2005/8/layout/hierarchy1"/>
    <dgm:cxn modelId="{1CB8F36B-F6CB-4402-91DF-A532BD38FC50}" type="presParOf" srcId="{8FBB5202-5471-4991-B3F5-2835F5FD11AD}" destId="{26F1DF61-5402-4814-B386-8F8A760BDEE6}" srcOrd="1" destOrd="0" presId="urn:microsoft.com/office/officeart/2005/8/layout/hierarchy1"/>
    <dgm:cxn modelId="{3708A8A0-E53F-4561-8102-8BB4F6C35586}" type="presParOf" srcId="{26F1DF61-5402-4814-B386-8F8A760BDEE6}" destId="{98F846FF-74B7-4062-87D8-1CA8628835D5}" srcOrd="0" destOrd="0" presId="urn:microsoft.com/office/officeart/2005/8/layout/hierarchy1"/>
    <dgm:cxn modelId="{A1801008-A2D7-41F6-A6BA-BE29CAC49260}" type="presParOf" srcId="{26F1DF61-5402-4814-B386-8F8A760BDEE6}" destId="{73F37974-E602-4373-A173-3849418EA0D0}" srcOrd="1" destOrd="0" presId="urn:microsoft.com/office/officeart/2005/8/layout/hierarchy1"/>
    <dgm:cxn modelId="{AB61F77D-3C8D-4135-8F8D-16384B08C7A7}" type="presParOf" srcId="{73F37974-E602-4373-A173-3849418EA0D0}" destId="{FDCB235A-2993-42F5-829F-16C5EE36B6B7}" srcOrd="0" destOrd="0" presId="urn:microsoft.com/office/officeart/2005/8/layout/hierarchy1"/>
    <dgm:cxn modelId="{DAD7B1EC-1170-41CE-8B81-9C624FE3C341}" type="presParOf" srcId="{FDCB235A-2993-42F5-829F-16C5EE36B6B7}" destId="{AE73AB2C-4112-4571-9C61-8C616E8F61CD}" srcOrd="0" destOrd="0" presId="urn:microsoft.com/office/officeart/2005/8/layout/hierarchy1"/>
    <dgm:cxn modelId="{F499A1BB-2894-4E1F-B1CA-E2BD8033A7F8}" type="presParOf" srcId="{FDCB235A-2993-42F5-829F-16C5EE36B6B7}" destId="{AFEE037A-411D-4680-83C8-277F66AECE01}" srcOrd="1" destOrd="0" presId="urn:microsoft.com/office/officeart/2005/8/layout/hierarchy1"/>
    <dgm:cxn modelId="{5E94187B-DBD5-419E-BF5E-B6BA043DAB9E}" type="presParOf" srcId="{73F37974-E602-4373-A173-3849418EA0D0}" destId="{DD72A4D7-7A6D-4C65-9638-566C5F84E7A7}" srcOrd="1" destOrd="0" presId="urn:microsoft.com/office/officeart/2005/8/layout/hierarchy1"/>
    <dgm:cxn modelId="{7C2C4298-FD96-4AD9-ABAE-1A2E951EB053}" type="presParOf" srcId="{26F1DF61-5402-4814-B386-8F8A760BDEE6}" destId="{24E7E808-4FF3-433C-BCA2-1C9F10315616}" srcOrd="2" destOrd="0" presId="urn:microsoft.com/office/officeart/2005/8/layout/hierarchy1"/>
    <dgm:cxn modelId="{00158ACD-C8D6-4BDE-BE3A-21750EF8F1D7}" type="presParOf" srcId="{26F1DF61-5402-4814-B386-8F8A760BDEE6}" destId="{3DC1EBCA-C7DA-4CDA-8589-7EA6C326E30B}" srcOrd="3" destOrd="0" presId="urn:microsoft.com/office/officeart/2005/8/layout/hierarchy1"/>
    <dgm:cxn modelId="{8429F434-9053-441D-8CF4-A25F3C8F3ED0}" type="presParOf" srcId="{3DC1EBCA-C7DA-4CDA-8589-7EA6C326E30B}" destId="{93EF754B-5D1F-429A-A9EA-620C9798F24E}" srcOrd="0" destOrd="0" presId="urn:microsoft.com/office/officeart/2005/8/layout/hierarchy1"/>
    <dgm:cxn modelId="{547A1AB8-0B25-443A-994F-174F273DB24A}" type="presParOf" srcId="{93EF754B-5D1F-429A-A9EA-620C9798F24E}" destId="{ED2DCBA0-0D70-4D51-9A99-0A8FAD612C56}" srcOrd="0" destOrd="0" presId="urn:microsoft.com/office/officeart/2005/8/layout/hierarchy1"/>
    <dgm:cxn modelId="{A6532BAB-5D58-431A-ADDC-87B1E8883C96}" type="presParOf" srcId="{93EF754B-5D1F-429A-A9EA-620C9798F24E}" destId="{8D29D2B1-8019-455D-85F0-EC9C86F04882}" srcOrd="1" destOrd="0" presId="urn:microsoft.com/office/officeart/2005/8/layout/hierarchy1"/>
    <dgm:cxn modelId="{D70C9B6A-D116-4CDF-8953-CC7FF577EC93}" type="presParOf" srcId="{3DC1EBCA-C7DA-4CDA-8589-7EA6C326E30B}" destId="{2E4E2449-88B7-447C-8B22-A54EB2D9E546}" srcOrd="1" destOrd="0" presId="urn:microsoft.com/office/officeart/2005/8/layout/hierarchy1"/>
    <dgm:cxn modelId="{F72DA0B2-CDF1-4D70-9876-1B91FB196C7F}" type="presParOf" srcId="{26F1DF61-5402-4814-B386-8F8A760BDEE6}" destId="{961E483F-CEA5-440D-A6DD-A2C1036105A5}" srcOrd="4" destOrd="0" presId="urn:microsoft.com/office/officeart/2005/8/layout/hierarchy1"/>
    <dgm:cxn modelId="{9A28550F-62E9-417B-B756-38FB5EB06755}" type="presParOf" srcId="{26F1DF61-5402-4814-B386-8F8A760BDEE6}" destId="{D6E5CF28-79C9-4259-98E9-E3D63BABFBE7}" srcOrd="5" destOrd="0" presId="urn:microsoft.com/office/officeart/2005/8/layout/hierarchy1"/>
    <dgm:cxn modelId="{896732C9-3F97-451E-BB03-7A5A09BE7D23}" type="presParOf" srcId="{D6E5CF28-79C9-4259-98E9-E3D63BABFBE7}" destId="{B0DBA6DD-D6D3-470B-8AA5-FB663DFFE8CF}" srcOrd="0" destOrd="0" presId="urn:microsoft.com/office/officeart/2005/8/layout/hierarchy1"/>
    <dgm:cxn modelId="{FC74E38C-7DC4-4DED-911C-301FDEE21E86}" type="presParOf" srcId="{B0DBA6DD-D6D3-470B-8AA5-FB663DFFE8CF}" destId="{A7E3958A-A0CE-46A4-A3D9-924E4BFB5A7A}" srcOrd="0" destOrd="0" presId="urn:microsoft.com/office/officeart/2005/8/layout/hierarchy1"/>
    <dgm:cxn modelId="{1BFA7F08-F433-40E6-B44F-578AB891CA2B}" type="presParOf" srcId="{B0DBA6DD-D6D3-470B-8AA5-FB663DFFE8CF}" destId="{E7F7A42E-A41A-4DE6-B6C2-49E04AAA39F0}" srcOrd="1" destOrd="0" presId="urn:microsoft.com/office/officeart/2005/8/layout/hierarchy1"/>
    <dgm:cxn modelId="{6AA19EF8-C9A7-425D-94A0-32317C9B7493}" type="presParOf" srcId="{D6E5CF28-79C9-4259-98E9-E3D63BABFBE7}" destId="{ED1C949C-E727-4A52-9E24-45744102AC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E483F-CEA5-440D-A6DD-A2C1036105A5}">
      <dsp:nvSpPr>
        <dsp:cNvPr id="0" name=""/>
        <dsp:cNvSpPr/>
      </dsp:nvSpPr>
      <dsp:spPr>
        <a:xfrm>
          <a:off x="3937190" y="1661304"/>
          <a:ext cx="2862438" cy="763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239"/>
              </a:lnTo>
              <a:lnTo>
                <a:pt x="2862438" y="549239"/>
              </a:lnTo>
              <a:lnTo>
                <a:pt x="2862438" y="763171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7E808-4FF3-433C-BCA2-1C9F10315616}">
      <dsp:nvSpPr>
        <dsp:cNvPr id="0" name=""/>
        <dsp:cNvSpPr/>
      </dsp:nvSpPr>
      <dsp:spPr>
        <a:xfrm>
          <a:off x="3891470" y="1661304"/>
          <a:ext cx="91440" cy="763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239"/>
              </a:lnTo>
              <a:lnTo>
                <a:pt x="85671" y="549239"/>
              </a:lnTo>
              <a:lnTo>
                <a:pt x="85671" y="763171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846FF-74B7-4062-87D8-1CA8628835D5}">
      <dsp:nvSpPr>
        <dsp:cNvPr id="0" name=""/>
        <dsp:cNvSpPr/>
      </dsp:nvSpPr>
      <dsp:spPr>
        <a:xfrm>
          <a:off x="1154653" y="1661304"/>
          <a:ext cx="2782536" cy="763171"/>
        </a:xfrm>
        <a:custGeom>
          <a:avLst/>
          <a:gdLst/>
          <a:ahLst/>
          <a:cxnLst/>
          <a:rect l="0" t="0" r="0" b="0"/>
          <a:pathLst>
            <a:path>
              <a:moveTo>
                <a:pt x="2782536" y="0"/>
              </a:moveTo>
              <a:lnTo>
                <a:pt x="2782536" y="549239"/>
              </a:lnTo>
              <a:lnTo>
                <a:pt x="0" y="549239"/>
              </a:lnTo>
              <a:lnTo>
                <a:pt x="0" y="763171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D8367-CFCD-4A3D-98BB-555D0F96E5A6}">
      <dsp:nvSpPr>
        <dsp:cNvPr id="0" name=""/>
        <dsp:cNvSpPr/>
      </dsp:nvSpPr>
      <dsp:spPr>
        <a:xfrm>
          <a:off x="2782536" y="194893"/>
          <a:ext cx="2309307" cy="1466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EE321-B21E-431F-AFF6-3742108253E4}">
      <dsp:nvSpPr>
        <dsp:cNvPr id="0" name=""/>
        <dsp:cNvSpPr/>
      </dsp:nvSpPr>
      <dsp:spPr>
        <a:xfrm>
          <a:off x="3039125" y="438653"/>
          <a:ext cx="2309307" cy="1466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FF0000"/>
              </a:solidFill>
            </a:rPr>
            <a:t>RIJEČKA METROPOLIJA</a:t>
          </a:r>
          <a:endParaRPr lang="hr-HR" sz="2000" b="1" kern="1200" dirty="0">
            <a:solidFill>
              <a:srgbClr val="FF0000"/>
            </a:solidFill>
          </a:endParaRPr>
        </a:p>
      </dsp:txBody>
      <dsp:txXfrm>
        <a:off x="3082075" y="481603"/>
        <a:ext cx="2223407" cy="1380510"/>
      </dsp:txXfrm>
    </dsp:sp>
    <dsp:sp modelId="{AE73AB2C-4112-4571-9C61-8C616E8F61CD}">
      <dsp:nvSpPr>
        <dsp:cNvPr id="0" name=""/>
        <dsp:cNvSpPr/>
      </dsp:nvSpPr>
      <dsp:spPr>
        <a:xfrm>
          <a:off x="0" y="2424475"/>
          <a:ext cx="2309307" cy="1466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E037A-411D-4680-83C8-277F66AECE01}">
      <dsp:nvSpPr>
        <dsp:cNvPr id="0" name=""/>
        <dsp:cNvSpPr/>
      </dsp:nvSpPr>
      <dsp:spPr>
        <a:xfrm>
          <a:off x="256589" y="2668235"/>
          <a:ext cx="2309307" cy="1466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RIJEČKO – SENJSKA BISKUPIJA </a:t>
          </a:r>
          <a:endParaRPr lang="hr-HR" sz="2000" kern="1200" dirty="0"/>
        </a:p>
      </dsp:txBody>
      <dsp:txXfrm>
        <a:off x="299539" y="2711185"/>
        <a:ext cx="2223407" cy="1380510"/>
      </dsp:txXfrm>
    </dsp:sp>
    <dsp:sp modelId="{ED2DCBA0-0D70-4D51-9A99-0A8FAD612C56}">
      <dsp:nvSpPr>
        <dsp:cNvPr id="0" name=""/>
        <dsp:cNvSpPr/>
      </dsp:nvSpPr>
      <dsp:spPr>
        <a:xfrm>
          <a:off x="2822487" y="2424475"/>
          <a:ext cx="2309307" cy="1466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9D2B1-8019-455D-85F0-EC9C86F04882}">
      <dsp:nvSpPr>
        <dsp:cNvPr id="0" name=""/>
        <dsp:cNvSpPr/>
      </dsp:nvSpPr>
      <dsp:spPr>
        <a:xfrm>
          <a:off x="3079077" y="2668235"/>
          <a:ext cx="2309307" cy="1466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KRČKA BISKUPIJA</a:t>
          </a:r>
          <a:endParaRPr lang="hr-HR" sz="2000" kern="1200" dirty="0"/>
        </a:p>
      </dsp:txBody>
      <dsp:txXfrm>
        <a:off x="3122027" y="2711185"/>
        <a:ext cx="2223407" cy="1380510"/>
      </dsp:txXfrm>
    </dsp:sp>
    <dsp:sp modelId="{A7E3958A-A0CE-46A4-A3D9-924E4BFB5A7A}">
      <dsp:nvSpPr>
        <dsp:cNvPr id="0" name=""/>
        <dsp:cNvSpPr/>
      </dsp:nvSpPr>
      <dsp:spPr>
        <a:xfrm>
          <a:off x="5644974" y="2424475"/>
          <a:ext cx="2309307" cy="1466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7A42E-A41A-4DE6-B6C2-49E04AAA39F0}">
      <dsp:nvSpPr>
        <dsp:cNvPr id="0" name=""/>
        <dsp:cNvSpPr/>
      </dsp:nvSpPr>
      <dsp:spPr>
        <a:xfrm>
          <a:off x="5901564" y="2668235"/>
          <a:ext cx="2309307" cy="1466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POREČKA I PUSLKA BISKUPIJA </a:t>
          </a:r>
          <a:endParaRPr lang="hr-HR" sz="2000" kern="1200" dirty="0"/>
        </a:p>
      </dsp:txBody>
      <dsp:txXfrm>
        <a:off x="5944514" y="2711185"/>
        <a:ext cx="2223407" cy="138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C72C8-C6CF-4C0B-B8F0-0F8BA834D639}" type="datetimeFigureOut">
              <a:rPr lang="hr-HR" smtClean="0"/>
              <a:t>15.10.2017.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13B1-794C-47A5-A32F-25B6D289EB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41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1700213"/>
            <a:ext cx="6729413" cy="208915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TERITORIJALNO USTROJSTVO </a:t>
            </a:r>
            <a:br>
              <a:rPr lang="hr-HR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hr-HR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CRKVE U ISTRI </a:t>
            </a:r>
            <a:br>
              <a:rPr lang="hr-HR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hr-HR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 19. I 20. ST.</a:t>
            </a:r>
            <a:endParaRPr lang="hr-HR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ZAJEDNIČKE INSTITUCIJE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" name="Podnaslov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pPr marL="0" indent="0">
              <a:buNone/>
            </a:pPr>
            <a:r>
              <a:rPr lang="hr-HR" sz="2800" dirty="0" smtClean="0"/>
              <a:t>Tadašnji biskupi Senjsko – modruške biskupije, Krčke biskupije, administratori: riječke biskupije, Porečke i Pulske biskupije i pazinske </a:t>
            </a:r>
            <a:r>
              <a:rPr lang="hr-HR" sz="2800" dirty="0" err="1" smtClean="0"/>
              <a:t>administrature</a:t>
            </a:r>
            <a:r>
              <a:rPr lang="hr-HR" sz="2800" dirty="0" smtClean="0"/>
              <a:t> rade na osnivanju zajedničkih institucija za ove biskupije: osnivanje sjemeništa (10. ožujka 1950.)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6246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Stvaranje riječke </a:t>
            </a:r>
            <a:r>
              <a:rPr lang="hr-HR" b="1" dirty="0" err="1" smtClean="0">
                <a:solidFill>
                  <a:srgbClr val="C00000"/>
                </a:solidFill>
              </a:rPr>
              <a:t>metropolije</a:t>
            </a:r>
            <a:r>
              <a:rPr lang="hr-HR" b="1" dirty="0" smtClean="0">
                <a:solidFill>
                  <a:srgbClr val="C00000"/>
                </a:solidFill>
              </a:rPr>
              <a:t/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13. studenoga 1967.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/>
              <a:t>Mons. Nežić ističe kako je osobno </a:t>
            </a:r>
            <a:r>
              <a:rPr lang="pl-PL" sz="2800" dirty="0" smtClean="0"/>
              <a:t>izišao s </a:t>
            </a:r>
            <a:r>
              <a:rPr lang="pl-PL" sz="2800" dirty="0"/>
              <a:t>prijedlogom da Riječko-senjska biskupija postane nadbiskupija </a:t>
            </a:r>
            <a:r>
              <a:rPr lang="pl-PL" sz="2800" dirty="0" smtClean="0"/>
              <a:t>i metropolija</a:t>
            </a:r>
            <a:r>
              <a:rPr lang="pl-PL" sz="2800" dirty="0"/>
              <a:t>. U svome Dnevniku piše: </a:t>
            </a:r>
            <a:r>
              <a:rPr lang="pl-PL" sz="2800" i="1" dirty="0" smtClean="0"/>
              <a:t>Neka </a:t>
            </a:r>
            <a:r>
              <a:rPr lang="pl-PL" sz="2800" i="1" dirty="0"/>
              <a:t>se stoga spoje u </a:t>
            </a:r>
            <a:r>
              <a:rPr lang="pl-PL" sz="2800" i="1" dirty="0" smtClean="0"/>
              <a:t>jednu </a:t>
            </a:r>
            <a:r>
              <a:rPr lang="hr-HR" sz="2800" i="1" dirty="0" smtClean="0"/>
              <a:t>zajedničku </a:t>
            </a:r>
            <a:r>
              <a:rPr lang="hr-HR" sz="2800" i="1" dirty="0"/>
              <a:t>dijecezu biskupije senjska i modruška i hrvatski dio </a:t>
            </a:r>
            <a:r>
              <a:rPr lang="hr-HR" sz="2800" i="1" dirty="0" smtClean="0"/>
              <a:t>riječke biskupije </a:t>
            </a:r>
            <a:r>
              <a:rPr lang="hr-HR" sz="2800" i="1" dirty="0"/>
              <a:t>i neka se nova dijeceza nazove: Riječko-senjska, </a:t>
            </a:r>
            <a:r>
              <a:rPr lang="hr-HR" sz="2800" i="1" dirty="0" smtClean="0"/>
              <a:t>a njezin </a:t>
            </a:r>
            <a:r>
              <a:rPr lang="hr-HR" sz="2800" i="1" dirty="0"/>
              <a:t>Ordinarij neka stoluje u gradu Rijeci. S obzirom na </a:t>
            </a:r>
            <a:r>
              <a:rPr lang="hr-HR" sz="2800" i="1" dirty="0" smtClean="0"/>
              <a:t>teritorijalnu </a:t>
            </a:r>
            <a:r>
              <a:rPr lang="pl-PL" sz="2800" i="1" dirty="0" smtClean="0"/>
              <a:t>prostranost </a:t>
            </a:r>
            <a:r>
              <a:rPr lang="pl-PL" sz="2800" i="1" dirty="0"/>
              <a:t>i na broj pučanstva te na uvaženu historijsku </a:t>
            </a:r>
            <a:r>
              <a:rPr lang="pl-PL" sz="2800" i="1" dirty="0" smtClean="0"/>
              <a:t>prošlost </a:t>
            </a:r>
            <a:r>
              <a:rPr lang="hr-HR" sz="2800" i="1" dirty="0" smtClean="0"/>
              <a:t>dijeceza </a:t>
            </a:r>
            <a:r>
              <a:rPr lang="hr-HR" sz="2800" i="1" dirty="0"/>
              <a:t>o kojima se radi, predlažemo da se novoj </a:t>
            </a:r>
            <a:r>
              <a:rPr lang="hr-HR" sz="2800" i="1" dirty="0" smtClean="0"/>
              <a:t>riječko-senjskoj dijecezi </a:t>
            </a:r>
            <a:r>
              <a:rPr lang="hr-HR" sz="2800" i="1" dirty="0"/>
              <a:t>dade rang nadbiskupije.</a:t>
            </a:r>
          </a:p>
        </p:txBody>
      </p:sp>
    </p:spTree>
    <p:extLst>
      <p:ext uri="{BB962C8B-B14F-4D97-AF65-F5344CB8AC3E}">
        <p14:creationId xmlns:p14="http://schemas.microsoft.com/office/powerpoint/2010/main" val="39532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Pitanje pazinske </a:t>
            </a:r>
            <a:r>
              <a:rPr lang="hr-HR" b="1" dirty="0" err="1" smtClean="0">
                <a:solidFill>
                  <a:srgbClr val="C00000"/>
                </a:solidFill>
              </a:rPr>
              <a:t>administrature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3200" dirty="0" smtClean="0"/>
              <a:t>Biskup </a:t>
            </a:r>
            <a:r>
              <a:rPr lang="hr-HR" sz="3200" dirty="0" err="1" smtClean="0"/>
              <a:t>Nežić</a:t>
            </a:r>
            <a:r>
              <a:rPr lang="hr-HR" sz="3200" dirty="0" smtClean="0"/>
              <a:t>,  26</a:t>
            </a:r>
            <a:r>
              <a:rPr lang="hr-HR" sz="3200" dirty="0"/>
              <a:t>. studenoga 1967</a:t>
            </a:r>
            <a:r>
              <a:rPr lang="hr-HR" sz="3200" dirty="0" smtClean="0"/>
              <a:t>., </a:t>
            </a:r>
            <a:r>
              <a:rPr lang="hr-HR" sz="3200" dirty="0"/>
              <a:t>završio </a:t>
            </a:r>
            <a:r>
              <a:rPr lang="hr-HR" sz="3200" dirty="0" smtClean="0"/>
              <a:t>je molbu </a:t>
            </a:r>
            <a:r>
              <a:rPr lang="hr-HR" sz="3200" dirty="0"/>
              <a:t>koju će predati </a:t>
            </a:r>
            <a:r>
              <a:rPr lang="hr-HR" sz="3200" dirty="0" smtClean="0"/>
              <a:t>Biskupskoj konferenciji </a:t>
            </a:r>
            <a:r>
              <a:rPr lang="hr-HR" sz="3200" dirty="0"/>
              <a:t>da pazinska </a:t>
            </a:r>
            <a:r>
              <a:rPr lang="hr-HR" sz="3200" dirty="0" err="1"/>
              <a:t>administratura</a:t>
            </a:r>
            <a:r>
              <a:rPr lang="hr-HR" sz="3200" dirty="0"/>
              <a:t> bude pripojena Porečkoj </a:t>
            </a:r>
            <a:r>
              <a:rPr lang="hr-HR" sz="3200" dirty="0" smtClean="0"/>
              <a:t>i Pulskoj biskupiji. </a:t>
            </a:r>
          </a:p>
          <a:p>
            <a:pPr marL="0" indent="0" algn="just">
              <a:buNone/>
            </a:pPr>
            <a:endParaRPr lang="hr-HR" sz="32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hr-HR" sz="3200" dirty="0" smtClean="0">
                <a:solidFill>
                  <a:srgbClr val="FF0000"/>
                </a:solidFill>
              </a:rPr>
              <a:t>Pitanje:</a:t>
            </a:r>
          </a:p>
          <a:p>
            <a:pPr marL="0" indent="0" algn="just">
              <a:buNone/>
            </a:pPr>
            <a:r>
              <a:rPr lang="hr-HR" sz="3200" i="1" dirty="0" smtClean="0"/>
              <a:t>Porečkoj ili Pulskoj?</a:t>
            </a:r>
          </a:p>
          <a:p>
            <a:pPr marL="0" indent="0" algn="just">
              <a:buNone/>
            </a:pPr>
            <a:r>
              <a:rPr lang="hr-HR" sz="3200" i="1" dirty="0" smtClean="0"/>
              <a:t>U spisima se uočavaju pravne nejasnoće</a:t>
            </a:r>
          </a:p>
        </p:txBody>
      </p:sp>
    </p:spTree>
    <p:extLst>
      <p:ext uri="{BB962C8B-B14F-4D97-AF65-F5344CB8AC3E}">
        <p14:creationId xmlns:p14="http://schemas.microsoft.com/office/powerpoint/2010/main" val="13203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008112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CRKVA U ISTRI U SKLOPU KOJE JE METROPOLIJE OD 1947.?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 smtClean="0"/>
              <a:t>DO 1947. U SKLOPU JE GORIČKE METROPOLIJE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ODLAZAK BISKUPA RADOSSIJA I IMENOVANJEM APOSTOLSKIH ADMINISTRATORA U SKLOPU KOJE CRKVENE POKRAJINE JE CRKVA U ISTRI?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12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936104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PISMO BISKUPSKOJ KONFERENCIJI</a:t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>27. kolovoza 1968.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Porečka i pulska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biskupija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sada je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juridice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sufraganska biskupija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goričke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nadbiskupije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što se iz pastoralnih razloga ne može dalje tako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ostaviti; pogotovo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kad je nakon dospijeća Istre pod Jugoslaviju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porečki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biskup </a:t>
            </a: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via facti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podređen izravno Svetoj Stolici, a ne više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goričkom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metropolitu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… Treba dakle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porečku i pulsku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biskupiju podrediti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novoj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metropoliji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unutar Jugoslavije i SR Hrvatske, a svi razlozi govore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prilog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osnivanja metropolitanskog centra u gradu Rijeci…</a:t>
            </a:r>
          </a:p>
        </p:txBody>
      </p:sp>
    </p:spTree>
    <p:extLst>
      <p:ext uri="{BB962C8B-B14F-4D97-AF65-F5344CB8AC3E}">
        <p14:creationId xmlns:p14="http://schemas.microsoft.com/office/powerpoint/2010/main" val="11522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Status pulske biskupije?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6" name="Podnaslov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3200" dirty="0" smtClean="0">
                <a:solidFill>
                  <a:schemeClr val="tx1"/>
                </a:solidFill>
              </a:rPr>
              <a:t>P</a:t>
            </a:r>
            <a:r>
              <a:rPr lang="hr-HR" sz="2800" cap="none" dirty="0" smtClean="0">
                <a:solidFill>
                  <a:schemeClr val="tx1"/>
                </a:solidFill>
              </a:rPr>
              <a:t>rijedlog</a:t>
            </a:r>
            <a:r>
              <a:rPr lang="hr-HR" sz="2800" cap="none" dirty="0">
                <a:solidFill>
                  <a:schemeClr val="tx1"/>
                </a:solidFill>
              </a:rPr>
              <a:t> </a:t>
            </a:r>
            <a:r>
              <a:rPr lang="pl-PL" sz="2800" cap="none" dirty="0" smtClean="0">
                <a:solidFill>
                  <a:schemeClr val="tx1"/>
                </a:solidFill>
              </a:rPr>
              <a:t>Komisije </a:t>
            </a:r>
            <a:r>
              <a:rPr lang="pl-PL" sz="2800" cap="none" dirty="0">
                <a:solidFill>
                  <a:schemeClr val="tx1"/>
                </a:solidFill>
              </a:rPr>
              <a:t>glasio je: „Senjsko-modruška i riječka biskupija </a:t>
            </a:r>
            <a:r>
              <a:rPr lang="pl-PL" sz="2800" cap="none" dirty="0" smtClean="0">
                <a:solidFill>
                  <a:schemeClr val="tx1"/>
                </a:solidFill>
              </a:rPr>
              <a:t>postaju </a:t>
            </a:r>
            <a:r>
              <a:rPr lang="hr-HR" sz="2800" cap="none" dirty="0" smtClean="0">
                <a:solidFill>
                  <a:schemeClr val="tx1"/>
                </a:solidFill>
              </a:rPr>
              <a:t>jedna </a:t>
            </a:r>
            <a:r>
              <a:rPr lang="hr-HR" sz="2800" cap="none" dirty="0">
                <a:solidFill>
                  <a:schemeClr val="tx1"/>
                </a:solidFill>
              </a:rPr>
              <a:t>riječko-senjska biskupija sa sjedištem u Rijeci. Ona se </a:t>
            </a:r>
            <a:r>
              <a:rPr lang="hr-HR" sz="2800" cap="none" dirty="0" smtClean="0">
                <a:solidFill>
                  <a:schemeClr val="tx1"/>
                </a:solidFill>
              </a:rPr>
              <a:t>diže na </a:t>
            </a:r>
            <a:r>
              <a:rPr lang="hr-HR" sz="2800" cap="none" dirty="0">
                <a:solidFill>
                  <a:schemeClr val="tx1"/>
                </a:solidFill>
              </a:rPr>
              <a:t>rang nadbiskupije i </a:t>
            </a:r>
            <a:r>
              <a:rPr lang="hr-HR" sz="2800" cap="none" dirty="0" err="1">
                <a:solidFill>
                  <a:schemeClr val="tx1"/>
                </a:solidFill>
              </a:rPr>
              <a:t>metropolije</a:t>
            </a:r>
            <a:r>
              <a:rPr lang="hr-HR" sz="2800" cap="none" dirty="0">
                <a:solidFill>
                  <a:schemeClr val="tx1"/>
                </a:solidFill>
              </a:rPr>
              <a:t>. U Istri hrvatski dio </a:t>
            </a:r>
            <a:r>
              <a:rPr lang="hr-HR" sz="2800" cap="none" dirty="0" smtClean="0">
                <a:solidFill>
                  <a:schemeClr val="tx1"/>
                </a:solidFill>
              </a:rPr>
              <a:t>tršćansko-koparske</a:t>
            </a:r>
            <a:r>
              <a:rPr lang="hr-HR" sz="2800" cap="none" dirty="0">
                <a:solidFill>
                  <a:schemeClr val="tx1"/>
                </a:solidFill>
              </a:rPr>
              <a:t> </a:t>
            </a:r>
            <a:r>
              <a:rPr lang="pl-PL" sz="2800" cap="none" dirty="0" smtClean="0">
                <a:solidFill>
                  <a:schemeClr val="tx1"/>
                </a:solidFill>
              </a:rPr>
              <a:t>biskupije </a:t>
            </a:r>
            <a:r>
              <a:rPr lang="pl-PL" sz="2800" cap="none" dirty="0">
                <a:solidFill>
                  <a:schemeClr val="tx1"/>
                </a:solidFill>
              </a:rPr>
              <a:t>neka se ujedini s porečko-pulskom biskupijom </a:t>
            </a:r>
            <a:r>
              <a:rPr lang="pl-PL" sz="2800" cap="none" dirty="0" smtClean="0">
                <a:solidFill>
                  <a:schemeClr val="tx1"/>
                </a:solidFill>
              </a:rPr>
              <a:t>u </a:t>
            </a:r>
            <a:r>
              <a:rPr lang="hr-HR" sz="2800" cap="none" dirty="0" smtClean="0">
                <a:solidFill>
                  <a:schemeClr val="tx1"/>
                </a:solidFill>
              </a:rPr>
              <a:t>jednu </a:t>
            </a:r>
            <a:r>
              <a:rPr lang="hr-HR" sz="2800" cap="none" dirty="0" smtClean="0">
                <a:solidFill>
                  <a:srgbClr val="FF0000"/>
                </a:solidFill>
              </a:rPr>
              <a:t>pulsku </a:t>
            </a:r>
            <a:r>
              <a:rPr lang="hr-HR" sz="2800" cap="none" dirty="0">
                <a:solidFill>
                  <a:srgbClr val="FF0000"/>
                </a:solidFill>
              </a:rPr>
              <a:t>dijecezu</a:t>
            </a:r>
            <a:r>
              <a:rPr lang="hr-HR" sz="2800" cap="none" dirty="0">
                <a:solidFill>
                  <a:schemeClr val="tx1"/>
                </a:solidFill>
              </a:rPr>
              <a:t>. Ima se uzeti iz goričke </a:t>
            </a:r>
            <a:r>
              <a:rPr lang="hr-HR" sz="2800" cap="none" dirty="0" err="1">
                <a:solidFill>
                  <a:schemeClr val="tx1"/>
                </a:solidFill>
              </a:rPr>
              <a:t>metropolije</a:t>
            </a:r>
            <a:r>
              <a:rPr lang="hr-HR" sz="2800" cap="none" dirty="0">
                <a:solidFill>
                  <a:schemeClr val="tx1"/>
                </a:solidFill>
              </a:rPr>
              <a:t> </a:t>
            </a:r>
            <a:r>
              <a:rPr lang="hr-HR" sz="2800" cap="none" dirty="0" smtClean="0">
                <a:solidFill>
                  <a:schemeClr val="tx1"/>
                </a:solidFill>
              </a:rPr>
              <a:t>i postaje </a:t>
            </a:r>
            <a:r>
              <a:rPr lang="hr-HR" sz="2800" cap="none" dirty="0">
                <a:solidFill>
                  <a:schemeClr val="tx1"/>
                </a:solidFill>
              </a:rPr>
              <a:t>sufraganom riječke </a:t>
            </a:r>
            <a:r>
              <a:rPr lang="hr-HR" sz="2800" cap="none" dirty="0" err="1">
                <a:solidFill>
                  <a:schemeClr val="tx1"/>
                </a:solidFill>
              </a:rPr>
              <a:t>metropolije</a:t>
            </a:r>
            <a:r>
              <a:rPr lang="hr-HR" sz="2800" cap="none" dirty="0" smtClean="0">
                <a:solidFill>
                  <a:schemeClr val="tx1"/>
                </a:solidFill>
              </a:rPr>
              <a:t>… (19. lipnja 1968.)</a:t>
            </a:r>
            <a:endParaRPr lang="hr-HR" sz="28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OSNIVANJE PULSKE BISKUPIJE!?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sz="2800" dirty="0"/>
              <a:t>Teritorij hrvatskog dijela tršćansko-koparske dijeceze </a:t>
            </a:r>
            <a:r>
              <a:rPr lang="hr-HR" sz="2800" dirty="0" smtClean="0"/>
              <a:t>neka se </a:t>
            </a:r>
            <a:r>
              <a:rPr lang="hr-HR" sz="2800" dirty="0"/>
              <a:t>posve i trajno pripoji području porečko-pulske biskupije. Neka </a:t>
            </a:r>
            <a:r>
              <a:rPr lang="hr-HR" sz="2800" dirty="0" smtClean="0"/>
              <a:t>se </a:t>
            </a:r>
            <a:r>
              <a:rPr lang="pl-PL" sz="2800" dirty="0" smtClean="0"/>
              <a:t>tom </a:t>
            </a:r>
            <a:r>
              <a:rPr lang="pl-PL" sz="2800" dirty="0"/>
              <a:t>prigodom stope u jedno područje porečke i pulske biskupije </a:t>
            </a:r>
            <a:r>
              <a:rPr lang="pl-PL" sz="2800" dirty="0" smtClean="0"/>
              <a:t>pod </a:t>
            </a:r>
            <a:r>
              <a:rPr lang="hr-HR" sz="2800" dirty="0" smtClean="0"/>
              <a:t>nazivom</a:t>
            </a:r>
            <a:r>
              <a:rPr lang="hr-HR" sz="2800" dirty="0"/>
              <a:t>: pulska biskupija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Premda smo </a:t>
            </a:r>
            <a:r>
              <a:rPr lang="hr-HR" sz="2800" dirty="0" smtClean="0">
                <a:solidFill>
                  <a:srgbClr val="FF0000"/>
                </a:solidFill>
              </a:rPr>
              <a:t>mi u </a:t>
            </a:r>
            <a:r>
              <a:rPr lang="hr-HR" sz="2800" dirty="0">
                <a:solidFill>
                  <a:srgbClr val="FF0000"/>
                </a:solidFill>
              </a:rPr>
              <a:t>Istri započeli akciju oko toga da svoj glavni grad Pulu pomalo učinimo rezidencijom biskupa </a:t>
            </a:r>
            <a:r>
              <a:rPr lang="hr-HR" sz="2800" dirty="0" smtClean="0">
                <a:solidFill>
                  <a:srgbClr val="FF0000"/>
                </a:solidFill>
              </a:rPr>
              <a:t>i duhovnim </a:t>
            </a:r>
            <a:r>
              <a:rPr lang="hr-HR" sz="2800" dirty="0">
                <a:solidFill>
                  <a:srgbClr val="FF0000"/>
                </a:solidFill>
              </a:rPr>
              <a:t>središtem cijele Istre na </a:t>
            </a:r>
            <a:r>
              <a:rPr lang="hr-HR" sz="2800" dirty="0" smtClean="0">
                <a:solidFill>
                  <a:srgbClr val="FF0000"/>
                </a:solidFill>
              </a:rPr>
              <a:t>hrvatskom području</a:t>
            </a:r>
            <a:r>
              <a:rPr lang="hr-HR" sz="2800" dirty="0">
                <a:solidFill>
                  <a:srgbClr val="FF0000"/>
                </a:solidFill>
              </a:rPr>
              <a:t>…“ </a:t>
            </a:r>
            <a:r>
              <a:rPr lang="hr-HR" sz="2800" i="1" dirty="0">
                <a:solidFill>
                  <a:srgbClr val="FF0000"/>
                </a:solidFill>
              </a:rPr>
              <a:t>Iz Poruke mons. dr. Dragutina </a:t>
            </a:r>
            <a:r>
              <a:rPr lang="hr-HR" sz="2800" i="1" dirty="0" err="1" smtClean="0">
                <a:solidFill>
                  <a:srgbClr val="FF0000"/>
                </a:solidFill>
              </a:rPr>
              <a:t>Nežića</a:t>
            </a:r>
            <a:r>
              <a:rPr lang="hr-HR" sz="2800" i="1" dirty="0">
                <a:solidFill>
                  <a:srgbClr val="FF0000"/>
                </a:solidFill>
              </a:rPr>
              <a:t> </a:t>
            </a:r>
            <a:r>
              <a:rPr lang="hr-HR" sz="2800" i="1" dirty="0" smtClean="0">
                <a:solidFill>
                  <a:srgbClr val="FF0000"/>
                </a:solidFill>
              </a:rPr>
              <a:t>prigodom </a:t>
            </a:r>
            <a:r>
              <a:rPr lang="hr-HR" sz="2800" i="1" dirty="0">
                <a:solidFill>
                  <a:srgbClr val="FF0000"/>
                </a:solidFill>
              </a:rPr>
              <a:t>uspostave Riječke </a:t>
            </a:r>
            <a:r>
              <a:rPr lang="hr-HR" sz="2800" i="1" dirty="0" err="1">
                <a:solidFill>
                  <a:srgbClr val="FF0000"/>
                </a:solidFill>
              </a:rPr>
              <a:t>metropolije</a:t>
            </a:r>
            <a:r>
              <a:rPr lang="hr-HR" sz="2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5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Status Pazinske </a:t>
            </a:r>
            <a:r>
              <a:rPr lang="hr-HR" b="1" dirty="0" err="1" smtClean="0">
                <a:solidFill>
                  <a:srgbClr val="C00000"/>
                </a:solidFill>
              </a:rPr>
              <a:t>administrature</a:t>
            </a:r>
            <a:r>
              <a:rPr lang="hr-HR" b="1" dirty="0" smtClean="0">
                <a:solidFill>
                  <a:srgbClr val="C00000"/>
                </a:solidFill>
              </a:rPr>
              <a:t>?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Biskup </a:t>
            </a:r>
            <a:r>
              <a:rPr lang="hr-HR" sz="2800" dirty="0" err="1"/>
              <a:t>Nežić</a:t>
            </a:r>
            <a:r>
              <a:rPr lang="hr-HR" sz="2800" dirty="0"/>
              <a:t> nekoliko je puta tražio preko apostolskog </a:t>
            </a:r>
            <a:r>
              <a:rPr lang="hr-HR" sz="2800" dirty="0" smtClean="0"/>
              <a:t>delegata u </a:t>
            </a:r>
            <a:r>
              <a:rPr lang="hr-HR" sz="2800" dirty="0"/>
              <a:t>Beogradu mons. Maria </a:t>
            </a:r>
            <a:r>
              <a:rPr lang="hr-HR" sz="2800" dirty="0" err="1" smtClean="0"/>
              <a:t>Cagne</a:t>
            </a:r>
            <a:r>
              <a:rPr lang="hr-HR" sz="2800" dirty="0" smtClean="0"/>
              <a:t> </a:t>
            </a:r>
            <a:r>
              <a:rPr lang="hr-HR" sz="2800" dirty="0"/>
              <a:t>da se hrvatski dio </a:t>
            </a:r>
            <a:r>
              <a:rPr lang="hr-HR" sz="2800" dirty="0" smtClean="0"/>
              <a:t>Tršćansko-koparske </a:t>
            </a:r>
            <a:r>
              <a:rPr lang="pl-PL" sz="2800" dirty="0" smtClean="0"/>
              <a:t>biskupije </a:t>
            </a:r>
            <a:r>
              <a:rPr lang="pl-PL" sz="2800" dirty="0"/>
              <a:t>pripoji Porečkoj biskupiji. Napominje kako </a:t>
            </a:r>
            <a:r>
              <a:rPr lang="pl-PL" sz="2800" dirty="0" smtClean="0"/>
              <a:t>se </a:t>
            </a:r>
            <a:r>
              <a:rPr lang="hr-HR" sz="2800" dirty="0" smtClean="0"/>
              <a:t>svećenici </a:t>
            </a:r>
            <a:r>
              <a:rPr lang="hr-HR" sz="2800" dirty="0"/>
              <a:t>pazinske </a:t>
            </a:r>
            <a:r>
              <a:rPr lang="hr-HR" sz="2800" dirty="0" err="1"/>
              <a:t>administrature</a:t>
            </a:r>
            <a:r>
              <a:rPr lang="hr-HR" sz="2800" dirty="0"/>
              <a:t> žele </a:t>
            </a:r>
            <a:r>
              <a:rPr lang="hr-HR" sz="2800" dirty="0" err="1"/>
              <a:t>inkardinirati</a:t>
            </a:r>
            <a:r>
              <a:rPr lang="hr-HR" sz="2800" dirty="0"/>
              <a:t> u Porečku i P</a:t>
            </a:r>
            <a:r>
              <a:rPr lang="hr-HR" sz="2800" dirty="0" smtClean="0"/>
              <a:t>ulsku </a:t>
            </a:r>
            <a:r>
              <a:rPr lang="pl-PL" sz="2800" dirty="0" smtClean="0"/>
              <a:t>biskupiju</a:t>
            </a:r>
            <a:r>
              <a:rPr lang="pl-PL" sz="2800" dirty="0"/>
              <a:t>, kako bi i oni imali vlastitog biskupa kao i ovi </a:t>
            </a:r>
            <a:r>
              <a:rPr lang="pl-PL" sz="2800" dirty="0" smtClean="0"/>
              <a:t>drugi. (</a:t>
            </a:r>
            <a:r>
              <a:rPr lang="pl-PL" sz="2800" i="1" dirty="0" smtClean="0"/>
              <a:t>Pismo, 5. rujna 1969.)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6220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52736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USPOSTAVA RIJEČKE METROPOLIJE</a:t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>BULA „</a:t>
            </a:r>
            <a:r>
              <a:rPr lang="hr-HR" sz="2800" b="1" dirty="0" err="1" smtClean="0">
                <a:solidFill>
                  <a:srgbClr val="C00000"/>
                </a:solidFill>
              </a:rPr>
              <a:t>Coetu</a:t>
            </a:r>
            <a:r>
              <a:rPr lang="hr-HR" sz="2800" b="1" dirty="0" smtClean="0">
                <a:solidFill>
                  <a:srgbClr val="C00000"/>
                </a:solidFill>
              </a:rPr>
              <a:t> </a:t>
            </a:r>
            <a:r>
              <a:rPr lang="hr-HR" sz="2800" b="1" dirty="0" err="1" smtClean="0">
                <a:solidFill>
                  <a:srgbClr val="C00000"/>
                </a:solidFill>
              </a:rPr>
              <a:t>instante</a:t>
            </a:r>
            <a:r>
              <a:rPr lang="hr-HR" sz="2800" b="1" dirty="0" smtClean="0">
                <a:solidFill>
                  <a:srgbClr val="C00000"/>
                </a:solidFill>
              </a:rPr>
              <a:t>” 27. srpnja 1969.</a:t>
            </a:r>
            <a:endParaRPr lang="hr-HR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7532562"/>
              </p:ext>
            </p:extLst>
          </p:nvPr>
        </p:nvGraphicFramePr>
        <p:xfrm>
          <a:off x="323528" y="1600200"/>
          <a:ext cx="8210872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3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PORUKA BISKUPA NEŽIĆA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09600" y="2204864"/>
            <a:ext cx="7924800" cy="3510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/>
              <a:t>„</a:t>
            </a:r>
            <a:r>
              <a:rPr lang="pl-PL" sz="2800" dirty="0"/>
              <a:t>Našu novu metropoliju i s one i s ove strane gledam i kao </a:t>
            </a:r>
            <a:r>
              <a:rPr lang="pl-PL" sz="2800" dirty="0" smtClean="0"/>
              <a:t>domoljub </a:t>
            </a:r>
            <a:r>
              <a:rPr lang="hr-HR" sz="2800" dirty="0" smtClean="0"/>
              <a:t>i </a:t>
            </a:r>
            <a:r>
              <a:rPr lang="hr-HR" sz="2800" dirty="0"/>
              <a:t>kao duhovna osoba… Osnivanje Riječke </a:t>
            </a:r>
            <a:r>
              <a:rPr lang="hr-HR" sz="2800" dirty="0" err="1"/>
              <a:t>metropolije</a:t>
            </a:r>
            <a:r>
              <a:rPr lang="hr-HR" sz="2800" dirty="0"/>
              <a:t> u koju </a:t>
            </a:r>
            <a:r>
              <a:rPr lang="hr-HR" sz="2800" dirty="0" smtClean="0"/>
              <a:t>ulaze biskupije </a:t>
            </a:r>
            <a:r>
              <a:rPr lang="hr-HR" sz="2800" dirty="0"/>
              <a:t>krčka, porečka i pulska jest dakle službeni, juridički </a:t>
            </a:r>
            <a:r>
              <a:rPr lang="hr-HR" sz="2800" dirty="0" smtClean="0"/>
              <a:t>pečat </a:t>
            </a:r>
            <a:r>
              <a:rPr lang="pl-PL" sz="2800" dirty="0" smtClean="0"/>
              <a:t>na </a:t>
            </a:r>
            <a:r>
              <a:rPr lang="pl-PL" sz="2800" dirty="0"/>
              <a:t>dosadašnje odnose i već postojeće veze i suradnju.“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345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3522712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Crkveno razgraničenje oko 1200. god.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49" y="685800"/>
            <a:ext cx="5493902" cy="5410200"/>
          </a:xfrm>
        </p:spPr>
      </p:pic>
    </p:spTree>
    <p:extLst>
      <p:ext uri="{BB962C8B-B14F-4D97-AF65-F5344CB8AC3E}">
        <p14:creationId xmlns:p14="http://schemas.microsoft.com/office/powerpoint/2010/main" val="28618619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NERIJEŠENO PITANJE PAZINAKSE ADMINISTRATURE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hr-HR" sz="2800" dirty="0" smtClean="0"/>
          </a:p>
          <a:p>
            <a:pPr marL="0" indent="0" algn="just">
              <a:buNone/>
            </a:pPr>
            <a:r>
              <a:rPr lang="hr-HR" sz="2800" dirty="0" smtClean="0"/>
              <a:t>„</a:t>
            </a:r>
            <a:r>
              <a:rPr lang="hr-HR" sz="2800" dirty="0"/>
              <a:t>Istarsko </a:t>
            </a:r>
            <a:r>
              <a:rPr lang="hr-HR" sz="2800" dirty="0" smtClean="0"/>
              <a:t>crkveno područje </a:t>
            </a:r>
            <a:r>
              <a:rPr lang="hr-HR" sz="2800" dirty="0"/>
              <a:t>dijelom je pripojeno novoj </a:t>
            </a:r>
            <a:r>
              <a:rPr lang="hr-HR" sz="2800" dirty="0" err="1"/>
              <a:t>metropoliji</a:t>
            </a:r>
            <a:r>
              <a:rPr lang="hr-HR" sz="2800" dirty="0"/>
              <a:t>. Time se još </a:t>
            </a:r>
            <a:r>
              <a:rPr lang="hr-HR" sz="2800" dirty="0" smtClean="0"/>
              <a:t>više ističe </a:t>
            </a:r>
            <a:r>
              <a:rPr lang="hr-HR" sz="2800" dirty="0"/>
              <a:t>koliko je nelogično što se drugi jedan dio te iste Istre još </a:t>
            </a:r>
            <a:r>
              <a:rPr lang="hr-HR" sz="2800" dirty="0" smtClean="0"/>
              <a:t>uvijek </a:t>
            </a:r>
            <a:r>
              <a:rPr lang="pl-PL" sz="2800" dirty="0" smtClean="0"/>
              <a:t>formalno </a:t>
            </a:r>
            <a:r>
              <a:rPr lang="pl-PL" sz="2800" dirty="0"/>
              <a:t>nalazi u sklopu tršćanske </a:t>
            </a:r>
            <a:r>
              <a:rPr lang="pl-PL" sz="2800" dirty="0" smtClean="0"/>
              <a:t>biskupije.” </a:t>
            </a:r>
            <a:r>
              <a:rPr lang="pl-PL" sz="2800" i="1" dirty="0" smtClean="0"/>
              <a:t>(Glas koncila, 7. rujna 1969., str. 2)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526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27. srpnja 1969. 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 b="108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RIJEČKA METROPOLIJA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Pazinska </a:t>
            </a:r>
            <a:r>
              <a:rPr lang="hr-HR" dirty="0" err="1" smtClean="0"/>
              <a:t>administratura</a:t>
            </a:r>
            <a:r>
              <a:rPr lang="hr-HR" dirty="0" smtClean="0"/>
              <a:t> ostaje izvan riječke </a:t>
            </a:r>
            <a:r>
              <a:rPr lang="hr-HR" dirty="0" err="1" smtClean="0"/>
              <a:t>metropolije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96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„</a:t>
            </a:r>
            <a:r>
              <a:rPr lang="hr-HR" b="1" dirty="0" err="1" smtClean="0">
                <a:solidFill>
                  <a:srgbClr val="C00000"/>
                </a:solidFill>
              </a:rPr>
              <a:t>Prioribus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</a:rPr>
              <a:t>saeculi</a:t>
            </a:r>
            <a:r>
              <a:rPr lang="hr-HR" b="1" dirty="0" smtClean="0">
                <a:solidFill>
                  <a:srgbClr val="C00000"/>
                </a:solidFill>
              </a:rPr>
              <a:t>”, 17. listopada 1977.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Akcent Bule je prvotno na Kopru (Koparskoj biskupiji). Bulom „</a:t>
            </a:r>
            <a:r>
              <a:rPr lang="hr-HR" dirty="0" err="1" smtClean="0"/>
              <a:t>Locum</a:t>
            </a:r>
            <a:r>
              <a:rPr lang="hr-HR" dirty="0" smtClean="0"/>
              <a:t> </a:t>
            </a:r>
            <a:r>
              <a:rPr lang="hr-HR" dirty="0" err="1"/>
              <a:t>B</a:t>
            </a:r>
            <a:r>
              <a:rPr lang="hr-HR" dirty="0" err="1" smtClean="0"/>
              <a:t>eati</a:t>
            </a:r>
            <a:r>
              <a:rPr lang="hr-HR" dirty="0" smtClean="0"/>
              <a:t> Petri” (Mjesto blaženog Petra), 30. lipnja 1828. Koparska biskupija je sjedinjenja s Tršćanskom biskupijom.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dirty="0" smtClean="0">
                <a:solidFill>
                  <a:srgbClr val="FF0000"/>
                </a:solidFill>
              </a:rPr>
              <a:t>vim </a:t>
            </a:r>
            <a:r>
              <a:rPr lang="hr-HR" dirty="0">
                <a:solidFill>
                  <a:srgbClr val="FF0000"/>
                </a:solidFill>
              </a:rPr>
              <a:t>pismom s olovnim pečatom Koparsku biskupiju odvajamo od Tršćanske i proglašujemo slobodnom od jurisdikcije tršćanskih biskupa, koji se stoga više neće zvati i </a:t>
            </a:r>
            <a:r>
              <a:rPr lang="hr-HR" dirty="0" smtClean="0">
                <a:solidFill>
                  <a:srgbClr val="FF0000"/>
                </a:solidFill>
              </a:rPr>
              <a:t>koparski. </a:t>
            </a:r>
            <a:r>
              <a:rPr lang="hr-HR" i="1" dirty="0" smtClean="0">
                <a:solidFill>
                  <a:srgbClr val="FF0000"/>
                </a:solidFill>
              </a:rPr>
              <a:t>(Iz Bule)</a:t>
            </a:r>
            <a:endParaRPr lang="hr-H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Pazinska </a:t>
            </a:r>
            <a:r>
              <a:rPr lang="hr-HR" sz="2800" b="1" dirty="0" err="1" smtClean="0">
                <a:solidFill>
                  <a:srgbClr val="C00000"/>
                </a:solidFill>
              </a:rPr>
              <a:t>administratura</a:t>
            </a:r>
            <a:r>
              <a:rPr lang="hr-HR" sz="2800" b="1" dirty="0" smtClean="0">
                <a:solidFill>
                  <a:srgbClr val="C00000"/>
                </a:solidFill>
              </a:rPr>
              <a:t> se pripaja </a:t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>Porečkoj biskupiji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dirty="0"/>
              <a:t>Napokon, </a:t>
            </a:r>
            <a:r>
              <a:rPr lang="hr-HR" b="1" dirty="0">
                <a:solidFill>
                  <a:srgbClr val="FF0000"/>
                </a:solidFill>
              </a:rPr>
              <a:t>Porečkoj biskupiji pripajamo</a:t>
            </a:r>
            <a:r>
              <a:rPr lang="hr-HR" dirty="0"/>
              <a:t>, odvajajući ih od biskupija kojima sada pripadaju, one dijelove Tršćanske i Koparske biskupije, koji se nalaze unutar međa Socijalističke Republike Hrvatske u Jugoslaviji, a povjerene su na apostolsko upravljanje - do volje Svete Stolice - Časnom bratu Dragutinu </a:t>
            </a:r>
            <a:r>
              <a:rPr lang="hr-HR" dirty="0" err="1"/>
              <a:t>Nežiću</a:t>
            </a:r>
            <a:r>
              <a:rPr lang="hr-HR" dirty="0"/>
              <a:t>, biskupu porečkom i pulskom. Pošto su određene ove promjene, svi se dijelovi biskupijskih područja, o kojima je riječ, odjednom i konačno tako </a:t>
            </a:r>
            <a:r>
              <a:rPr lang="hr-HR" dirty="0" err="1"/>
              <a:t>crkvenopravno</a:t>
            </a:r>
            <a:r>
              <a:rPr lang="hr-HR" dirty="0"/>
              <a:t> spajaju, da se međe tih crkvenih područja uvijek poklapaju s granicama Talijanske Republike s jedne strane i Jugoslavenske Republike s druge strane, a unutar te države s međama Slovenije i </a:t>
            </a:r>
            <a:r>
              <a:rPr lang="hr-HR" dirty="0" smtClean="0"/>
              <a:t>Hrvatske.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98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PITANJE IMOVINE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 </a:t>
            </a:r>
            <a:r>
              <a:rPr lang="hr-HR" dirty="0"/>
              <a:t>tome određujemo da se skupa s gore spomenutim područjima rečenim</a:t>
            </a:r>
            <a:r>
              <a:rPr lang="hr-HR" b="1" dirty="0">
                <a:solidFill>
                  <a:srgbClr val="FF0000"/>
                </a:solidFill>
              </a:rPr>
              <a:t> biskupijama pripišu istovremeno i crkvena dobra i prava koja se na bilo koji način na njih odnose</a:t>
            </a:r>
            <a:r>
              <a:rPr lang="hr-HR" dirty="0"/>
              <a:t>, imajući u vidu i kanon 1500 Crkvenog Zakonika. </a:t>
            </a:r>
          </a:p>
        </p:txBody>
      </p:sp>
    </p:spTree>
    <p:extLst>
      <p:ext uri="{BB962C8B-B14F-4D97-AF65-F5344CB8AC3E}">
        <p14:creationId xmlns:p14="http://schemas.microsoft.com/office/powerpoint/2010/main" val="17483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ZKP IZ 1917., KAN. 1500.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Kada se područje crkvene moralne osobe razdijeli tako, da se ili jedan njegov dio sjedini s drugom moralnom osobom, ili za raščlanjeni dio podigne različita moralna osoba, </a:t>
            </a:r>
            <a:r>
              <a:rPr lang="hr-HR" dirty="0" smtClean="0">
                <a:solidFill>
                  <a:srgbClr val="FF0000"/>
                </a:solidFill>
              </a:rPr>
              <a:t>mora se i zajednička imovina, koja je služila za korist čitavog područja</a:t>
            </a:r>
            <a:r>
              <a:rPr lang="hr-HR" dirty="0" smtClean="0"/>
              <a:t>, … </a:t>
            </a:r>
            <a:r>
              <a:rPr lang="hr-HR" dirty="0" err="1" smtClean="0"/>
              <a:t>srazmjerno</a:t>
            </a:r>
            <a:r>
              <a:rPr lang="hr-HR" dirty="0" smtClean="0"/>
              <a:t> razdijeliti od strane crkvene vlasti po pravdi i pravici, bez povrede pobožnih nakana zakladnika odnosno darovaoca, zakonito stečenih prava, te posebnih zakona, po kojima se ravna ona moralna osoba. </a:t>
            </a:r>
          </a:p>
        </p:txBody>
      </p:sp>
    </p:spTree>
    <p:extLst>
      <p:ext uri="{BB962C8B-B14F-4D97-AF65-F5344CB8AC3E}">
        <p14:creationId xmlns:p14="http://schemas.microsoft.com/office/powerpoint/2010/main" val="4121273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NERIJEŠENO PITANJE</a:t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 ARHIVA DO DANAS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Stoga </a:t>
            </a:r>
            <a:r>
              <a:rPr lang="hr-HR" dirty="0"/>
              <a:t>neka se </a:t>
            </a:r>
            <a:r>
              <a:rPr lang="hr-HR" dirty="0">
                <a:solidFill>
                  <a:srgbClr val="FF0000"/>
                </a:solidFill>
              </a:rPr>
              <a:t>isprave i spisi spomenutih biskupija </a:t>
            </a:r>
            <a:r>
              <a:rPr lang="hr-HR" dirty="0"/>
              <a:t>„od kojih“, koji se možda tiču </a:t>
            </a:r>
            <a:r>
              <a:rPr lang="hr-HR" dirty="0" err="1"/>
              <a:t>područjâ</a:t>
            </a:r>
            <a:r>
              <a:rPr lang="hr-HR" dirty="0"/>
              <a:t>, klera, vjernika i vremenitih dobara </a:t>
            </a:r>
            <a:r>
              <a:rPr lang="hr-HR" dirty="0">
                <a:solidFill>
                  <a:srgbClr val="FF0000"/>
                </a:solidFill>
              </a:rPr>
              <a:t>prenesu iz Biskupskog dvora </a:t>
            </a:r>
            <a:r>
              <a:rPr lang="hr-HR" dirty="0"/>
              <a:t>„od koje“ na dvor dijeceze kojoj se područja dodjeljuju, </a:t>
            </a:r>
            <a:r>
              <a:rPr lang="hr-HR" dirty="0">
                <a:solidFill>
                  <a:srgbClr val="FF0000"/>
                </a:solidFill>
              </a:rPr>
              <a:t>da bi se čuvali u vlastitim arhivima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8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PITANJE KLERA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Što se tiče klera, čim ovo pismo stupi na snagu, svećenici se</a:t>
            </a:r>
            <a:r>
              <a:rPr lang="hr-HR" dirty="0">
                <a:solidFill>
                  <a:srgbClr val="FF0000"/>
                </a:solidFill>
              </a:rPr>
              <a:t> smatraju da pripadaju onoj biskupiji na kojem području drže </a:t>
            </a:r>
            <a:r>
              <a:rPr lang="hr-HR" dirty="0" err="1">
                <a:solidFill>
                  <a:srgbClr val="FF0000"/>
                </a:solidFill>
              </a:rPr>
              <a:t>nadarbinu</a:t>
            </a:r>
            <a:r>
              <a:rPr lang="hr-HR" dirty="0">
                <a:solidFill>
                  <a:srgbClr val="FF0000"/>
                </a:solidFill>
              </a:rPr>
              <a:t> ili službu</a:t>
            </a:r>
            <a:r>
              <a:rPr lang="hr-HR" dirty="0"/>
              <a:t>;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ostali </a:t>
            </a:r>
            <a:r>
              <a:rPr lang="hr-HR" dirty="0"/>
              <a:t>pak klerici neka se </a:t>
            </a:r>
            <a:r>
              <a:rPr lang="hr-HR" dirty="0" err="1">
                <a:solidFill>
                  <a:srgbClr val="FF0000"/>
                </a:solidFill>
              </a:rPr>
              <a:t>inkardiniraju</a:t>
            </a:r>
            <a:r>
              <a:rPr lang="hr-HR" dirty="0">
                <a:solidFill>
                  <a:srgbClr val="FF0000"/>
                </a:solidFill>
              </a:rPr>
              <a:t> onoj biskupiji na području koje imaju stalno boravište</a:t>
            </a:r>
            <a:r>
              <a:rPr lang="hr-HR" dirty="0"/>
              <a:t>. Svakom je ipak dijecezanskom Ordinariju slobodno, da posavjetovavši se sa svećenicima i klericima kojih se tiče, iz prikladnih razloga, odluče drugačije glede njihove </a:t>
            </a:r>
            <a:r>
              <a:rPr lang="hr-HR" dirty="0" err="1"/>
              <a:t>inkardinacije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9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BISKUPIJE U ISTRI U 13. ST. </a:t>
            </a:r>
            <a:endParaRPr lang="hr-HR" sz="2800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16" y="685800"/>
            <a:ext cx="5520768" cy="5410200"/>
          </a:xfrm>
        </p:spPr>
      </p:pic>
    </p:spTree>
    <p:extLst>
      <p:ext uri="{BB962C8B-B14F-4D97-AF65-F5344CB8AC3E}">
        <p14:creationId xmlns:p14="http://schemas.microsoft.com/office/powerpoint/2010/main" val="853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GRANICE METROPOLIJA</a:t>
            </a:r>
            <a:endParaRPr lang="hr-HR" sz="20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39" y="685800"/>
            <a:ext cx="5614722" cy="5410200"/>
          </a:xfrm>
        </p:spPr>
      </p:pic>
    </p:spTree>
    <p:extLst>
      <p:ext uri="{BB962C8B-B14F-4D97-AF65-F5344CB8AC3E}">
        <p14:creationId xmlns:p14="http://schemas.microsoft.com/office/powerpoint/2010/main" val="19546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STANJE BISKUPIJA 1945.</a:t>
            </a:r>
          </a:p>
          <a:p>
            <a:pPr algn="ctr"/>
            <a:endParaRPr lang="hr-H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hr-HR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hr-H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hr-HR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Rijeka je postala biskupijom 1925.</a:t>
            </a:r>
            <a:endParaRPr lang="hr-H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48100" y="1014412"/>
            <a:ext cx="4191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046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PRIJEDLOG GRANICA BISKUPIJE IZ 1946.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67544" y="1988840"/>
            <a:ext cx="2362200" cy="4144963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endParaRPr lang="hr-HR" sz="1800" dirty="0"/>
          </a:p>
          <a:p>
            <a:r>
              <a:rPr lang="hr-HR" sz="1900" dirty="0" smtClean="0"/>
              <a:t>Biskup Burić ima prijedlog da se Rijeka vrati Senju, te novu crkvenu pokrajinu da čine 3 ili 4 biskupija: </a:t>
            </a:r>
          </a:p>
          <a:p>
            <a:r>
              <a:rPr lang="hr-HR" sz="1900" dirty="0" smtClean="0"/>
              <a:t>Rijeka se pripaja Senju</a:t>
            </a:r>
          </a:p>
          <a:p>
            <a:r>
              <a:rPr lang="hr-HR" sz="1900" dirty="0" smtClean="0"/>
              <a:t>Krk dobiva otoke: Cres, Lošinj i drugi</a:t>
            </a:r>
          </a:p>
          <a:p>
            <a:r>
              <a:rPr lang="hr-HR" sz="1900" dirty="0" smtClean="0"/>
              <a:t>U Istri bi bile 1 ili 2 biskupije.</a:t>
            </a:r>
            <a:endParaRPr lang="hr-HR" sz="1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 bwMode="auto">
          <a:xfrm>
            <a:off x="3419872" y="620688"/>
            <a:ext cx="4463207" cy="577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2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 Porečkom biskupijom? 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6" b="254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800" b="1" dirty="0" smtClean="0"/>
              <a:t>Tri prijedloga za uređenje biskupijskih granica: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Istra postaje jedna biskupija sa otocima.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Rijeka i Krk se spajaju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Senjsko – modruška biskupija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Prijedlog nosi nadnevak 10. prosinca 1947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1" b="243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 smtClean="0"/>
              <a:t>PULSKA BISKUPIJA</a:t>
            </a:r>
          </a:p>
          <a:p>
            <a:endParaRPr lang="hr-HR" dirty="0"/>
          </a:p>
          <a:p>
            <a:r>
              <a:rPr lang="hr-HR" dirty="0" smtClean="0"/>
              <a:t>Istra je jedna biskupija i dobiva otoke Cres i Lošinj. </a:t>
            </a:r>
          </a:p>
          <a:p>
            <a:r>
              <a:rPr lang="hr-HR" dirty="0" smtClean="0"/>
              <a:t>Drugu biskupiju čine: Rijeka, Krk i Senj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25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019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/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b="1" dirty="0">
                <a:solidFill>
                  <a:srgbClr val="C00000"/>
                </a:solidFill>
              </a:rPr>
              <a:t/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/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sz="3100" b="1" dirty="0" smtClean="0">
                <a:solidFill>
                  <a:srgbClr val="C00000"/>
                </a:solidFill>
              </a:rPr>
              <a:t>TIJELO BISKUPSKE KONFERENCIJE ZA UREĐENJE BISKUPIJSKIH GRANICA</a:t>
            </a:r>
            <a:endParaRPr lang="hr-HR" sz="31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Mons.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Nežić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je 1951. godine razgovara s otpravnikom poslova Svete Stolice o diobi tadašnje Riječke biskupije na slovenski i hrvatski dio, kao i o izručenju slovenskog dijela Tršćansko-koparske biskupije slovenskom administratoru.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Biskupska konferencija na prijedlog Državnog tajništva Svete Stolice, osnovala je 20. siječnja 1965. Komisiju za pitanje teritorijalnih uređenja pojedinih biskupija.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Članovi komisije: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Mons.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Gabrijel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Bukatko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beogradski nadbiskup, mons. dr. Dragutin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Nežić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porečki i pulski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biskup 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pazinski apostolski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adminitrator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Josip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Arnerić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šibenski biskup, mons. Stjepan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Bauerlein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đakovački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biskup, dr. Janez Jenko, apostolski administrator slovenskog dijela tršćanske, goričke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riječke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biskupije (od 17.7.1964., a 17. 10. 1977. imenovan je za prvog koparskog biskupa).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229</TotalTime>
  <Words>1325</Words>
  <Application>Microsoft Office PowerPoint</Application>
  <PresentationFormat>Prikaz na zaslonu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Građanski</vt:lpstr>
      <vt:lpstr>TERITORIJALNO USTROJSTVO  CRKVE U ISTRI  U 19. I 20. ST.</vt:lpstr>
      <vt:lpstr>Crkveno razgraničenje oko 1200. god.</vt:lpstr>
      <vt:lpstr>PowerPointova prezentacija</vt:lpstr>
      <vt:lpstr>GRANICE METROPOLIJA</vt:lpstr>
      <vt:lpstr>PowerPointova prezentacija</vt:lpstr>
      <vt:lpstr> PRIJEDLOG GRANICA BISKUPIJE IZ 1946.</vt:lpstr>
      <vt:lpstr>Što s Porečkom biskupijom? </vt:lpstr>
      <vt:lpstr>Prijedlog nosi nadnevak 10. prosinca 1947</vt:lpstr>
      <vt:lpstr>   TIJELO BISKUPSKE KONFERENCIJE ZA UREĐENJE BISKUPIJSKIH GRANICA</vt:lpstr>
      <vt:lpstr>ZAJEDNIČKE INSTITUCIJE</vt:lpstr>
      <vt:lpstr>Stvaranje riječke metropolije 13. studenoga 1967. </vt:lpstr>
      <vt:lpstr>Pitanje pazinske administrature</vt:lpstr>
      <vt:lpstr>CRKVA U ISTRI U SKLOPU KOJE JE METROPOLIJE OD 1947.?</vt:lpstr>
      <vt:lpstr>PISMO BISKUPSKOJ KONFERENCIJI 27. kolovoza 1968.</vt:lpstr>
      <vt:lpstr>Status pulske biskupije?</vt:lpstr>
      <vt:lpstr>OSNIVANJE PULSKE BISKUPIJE!?</vt:lpstr>
      <vt:lpstr>Status Pazinske administrature?</vt:lpstr>
      <vt:lpstr>USPOSTAVA RIJEČKE METROPOLIJE BULA „Coetu instante” 27. srpnja 1969.</vt:lpstr>
      <vt:lpstr>PORUKA BISKUPA NEŽIĆA </vt:lpstr>
      <vt:lpstr>NERIJEŠENO PITANJE PAZINAKSE ADMINISTRATURE</vt:lpstr>
      <vt:lpstr>27. srpnja 1969. </vt:lpstr>
      <vt:lpstr>„Prioribus saeculi”, 17. listopada 1977. </vt:lpstr>
      <vt:lpstr>Pazinska administratura se pripaja  Porečkoj biskupiji</vt:lpstr>
      <vt:lpstr>PITANJE IMOVINE </vt:lpstr>
      <vt:lpstr>ZKP IZ 1917., KAN. 1500.</vt:lpstr>
      <vt:lpstr>NERIJEŠENO PITANJE  ARHIVA DO DANAS</vt:lpstr>
      <vt:lpstr>PITANJE KLERA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TERITORIJALNO USTROJSTVO CRKVE U ISTRI U 19. I 20. ST.</dc:title>
  <dc:creator>Ilija Jakovljević</dc:creator>
  <cp:lastModifiedBy>Ilija Jakovljević</cp:lastModifiedBy>
  <cp:revision>27</cp:revision>
  <dcterms:created xsi:type="dcterms:W3CDTF">2017-10-15T17:10:11Z</dcterms:created>
  <dcterms:modified xsi:type="dcterms:W3CDTF">2017-10-15T21:19:44Z</dcterms:modified>
</cp:coreProperties>
</file>